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91" r:id="rId3"/>
    <p:sldId id="271" r:id="rId4"/>
    <p:sldId id="308" r:id="rId5"/>
    <p:sldId id="302" r:id="rId6"/>
    <p:sldId id="311" r:id="rId7"/>
    <p:sldId id="314" r:id="rId8"/>
    <p:sldId id="313" r:id="rId9"/>
    <p:sldId id="315" r:id="rId10"/>
    <p:sldId id="303" r:id="rId11"/>
    <p:sldId id="301" r:id="rId12"/>
    <p:sldId id="305" r:id="rId13"/>
    <p:sldId id="316" r:id="rId14"/>
    <p:sldId id="309" r:id="rId15"/>
    <p:sldId id="312" r:id="rId16"/>
    <p:sldId id="265" r:id="rId17"/>
    <p:sldId id="306" r:id="rId18"/>
    <p:sldId id="268" r:id="rId19"/>
    <p:sldId id="260" r:id="rId20"/>
    <p:sldId id="26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老 甲鱼" initials="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88B"/>
    <a:srgbClr val="426A82"/>
    <a:srgbClr val="307DAE"/>
    <a:srgbClr val="EA821C"/>
    <a:srgbClr val="F6C894"/>
    <a:srgbClr val="BFD8E5"/>
    <a:srgbClr val="FF7F0E"/>
    <a:srgbClr val="1F77B4"/>
    <a:srgbClr val="D0CECE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4" autoAdjust="0"/>
    <p:restoredTop sz="79234" autoAdjust="0"/>
  </p:normalViewPr>
  <p:slideViewPr>
    <p:cSldViewPr snapToGrid="0">
      <p:cViewPr>
        <p:scale>
          <a:sx n="75" d="100"/>
          <a:sy n="75" d="100"/>
        </p:scale>
        <p:origin x="27" y="27"/>
      </p:cViewPr>
      <p:guideLst/>
    </p:cSldViewPr>
  </p:slideViewPr>
  <p:outlineViewPr>
    <p:cViewPr>
      <p:scale>
        <a:sx n="100" d="100"/>
        <a:sy n="100" d="100"/>
      </p:scale>
      <p:origin x="0" y="-4686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4740E-8F52-4821-8A8D-03DDEC038A3B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A662-60CA-45D5-8BB1-0A7D21FB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I will begin my weekly Presentation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26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81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second project, I continued to experiment with using templates for prediction at a noise level of 0.1.</a:t>
            </a:r>
          </a:p>
          <a:p>
            <a:endParaRPr lang="en-US" altLang="zh-CN" dirty="0"/>
          </a:p>
          <a:p>
            <a:r>
              <a:rPr lang="en-US" altLang="zh-CN" dirty="0"/>
              <a:t>We aimed to use the HR value for cycle division. However, we found that employing this segmentation approach introduced some issues. In practice, I used a method that calculates cycles based on peak detection. The calculation formula is shown on the right.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10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使用</a:t>
            </a:r>
            <a:r>
              <a:rPr lang="en-US" altLang="zh-CN" dirty="0"/>
              <a:t>HR</a:t>
            </a:r>
            <a:r>
              <a:rPr lang="zh-CN" altLang="en-US" dirty="0"/>
              <a:t>进行分隔，会出现很严重的参差现象。</a:t>
            </a:r>
            <a:endParaRPr lang="en-US" altLang="zh-CN" dirty="0"/>
          </a:p>
          <a:p>
            <a:r>
              <a:rPr lang="zh-CN" altLang="en-US" dirty="0"/>
              <a:t>原因在于一分钟的</a:t>
            </a:r>
            <a:r>
              <a:rPr lang="en-US" altLang="zh-CN" dirty="0"/>
              <a:t>HR</a:t>
            </a:r>
            <a:r>
              <a:rPr lang="zh-CN" altLang="en-US" dirty="0"/>
              <a:t>数值，与十秒钟内的实际心跳数并不完全相等。一点点的误差周期，就会导致效果很差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此时，</a:t>
            </a:r>
            <a:r>
              <a:rPr lang="en-US" altLang="zh-CN" dirty="0" err="1"/>
              <a:t>kshapes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也出现了较大的问题，选中了</a:t>
            </a:r>
            <a:r>
              <a:rPr lang="en-US" altLang="zh-CN" dirty="0"/>
              <a:t>cluster_1, </a:t>
            </a:r>
            <a:r>
              <a:rPr lang="zh-CN" altLang="en-US" dirty="0"/>
              <a:t>它的小峰在大峰左边了。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058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针对与同一信号，</a:t>
            </a:r>
            <a:endParaRPr lang="en-US" altLang="zh-CN" dirty="0"/>
          </a:p>
          <a:p>
            <a:r>
              <a:rPr lang="zh-CN" altLang="en-US" dirty="0"/>
              <a:t>基于峰数量的周期分隔，效果比基于</a:t>
            </a:r>
            <a:r>
              <a:rPr lang="en-US" altLang="zh-CN" dirty="0"/>
              <a:t>HR</a:t>
            </a:r>
            <a:r>
              <a:rPr lang="zh-CN" altLang="en-US" dirty="0"/>
              <a:t>的好很多。它的参差已经好了很多很多了，但是依然不够令人满意。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207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Let's take a look at the results of using templates for S and D predictions.</a:t>
            </a:r>
          </a:p>
          <a:p>
            <a:endParaRPr lang="en-US" altLang="zh-CN" dirty="0"/>
          </a:p>
          <a:p>
            <a:r>
              <a:rPr lang="en-US" altLang="zh-CN" dirty="0"/>
              <a:t>There's a very peculiar phenomenon observed in the S prediction.</a:t>
            </a:r>
          </a:p>
          <a:p>
            <a:endParaRPr lang="en-US" altLang="zh-CN" dirty="0"/>
          </a:p>
          <a:p>
            <a:r>
              <a:rPr lang="en-US" altLang="zh-CN" dirty="0"/>
              <a:t>The peculiarity lies in the fact that:</a:t>
            </a:r>
          </a:p>
          <a:p>
            <a:r>
              <a:rPr lang="en-US" altLang="zh-CN" dirty="0"/>
              <a:t>In the training set, the correlation between D21/D12 and S reaches 0.95.</a:t>
            </a:r>
          </a:p>
          <a:p>
            <a:r>
              <a:rPr lang="en-US" altLang="zh-CN" dirty="0"/>
              <a:t>In the test set, the correlation between D21/D12 and S also exceeds 0.9.</a:t>
            </a:r>
          </a:p>
          <a:p>
            <a:r>
              <a:rPr lang="en-US" altLang="zh-CN" dirty="0"/>
              <a:t>The feature extraction seems to be working perfectly.</a:t>
            </a:r>
          </a:p>
          <a:p>
            <a:endParaRPr lang="en-US" altLang="zh-CN" dirty="0"/>
          </a:p>
          <a:p>
            <a:r>
              <a:rPr lang="en-US" altLang="zh-CN" dirty="0"/>
              <a:t>However, their respective linear regression slopes differ significantly, leading to </a:t>
            </a:r>
            <a:r>
              <a:rPr lang="en-US" altLang="zh-CN" dirty="0" err="1"/>
              <a:t>Template_S</a:t>
            </a:r>
            <a:r>
              <a:rPr lang="en-US" altLang="zh-CN" dirty="0"/>
              <a:t> predictions often being higher.</a:t>
            </a:r>
          </a:p>
          <a:p>
            <a:r>
              <a:rPr lang="en-US" altLang="zh-CN" dirty="0"/>
              <a:t>The exact cause of this peculiarity hasn't been determined yet.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01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43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The work 3 is about tutorial 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I need to confirm with you.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Currently, the tutorial has 4parts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Part1 is algorithm </a:t>
            </a:r>
            <a:r>
              <a:rPr lang="en-US" altLang="zh-CN" b="1" dirty="0">
                <a:latin typeface="+mj-lt"/>
              </a:rPr>
              <a:t>Implementation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Part2 is </a:t>
            </a:r>
            <a:r>
              <a:rPr lang="en-US" altLang="zh-CN" b="1" dirty="0">
                <a:latin typeface="+mj-lt"/>
              </a:rPr>
              <a:t>Example of Algorithm used in SCG</a:t>
            </a:r>
          </a:p>
          <a:p>
            <a:r>
              <a:rPr lang="en-US" altLang="zh-CN" b="1" i="0" dirty="0">
                <a:solidFill>
                  <a:srgbClr val="D1D5DB"/>
                </a:solidFill>
                <a:effectLst/>
                <a:latin typeface="+mj-lt"/>
              </a:rPr>
              <a:t>Part3 is </a:t>
            </a:r>
            <a:r>
              <a:rPr lang="en-US" altLang="zh-CN" b="1" dirty="0">
                <a:latin typeface="+mj-lt"/>
              </a:rPr>
              <a:t>Outputs of Example</a:t>
            </a:r>
          </a:p>
          <a:p>
            <a:r>
              <a:rPr lang="en-US" altLang="zh-CN" b="1" i="0" dirty="0">
                <a:solidFill>
                  <a:srgbClr val="D1D5DB"/>
                </a:solidFill>
                <a:effectLst/>
                <a:latin typeface="+mj-lt"/>
              </a:rPr>
              <a:t>Part4 is code comments </a:t>
            </a: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these four aspects meet your requirements for this tutorial? If they don't meet the requirements, what should I add?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67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Tutorial</a:t>
            </a:r>
            <a:r>
              <a:rPr lang="zh-CN" altLang="en-US" dirty="0"/>
              <a:t>的书写，已近进入到了一个阶段了。</a:t>
            </a:r>
            <a:endParaRPr lang="en-US" altLang="zh-CN" dirty="0"/>
          </a:p>
          <a:p>
            <a:r>
              <a:rPr lang="zh-CN" altLang="en-US" dirty="0"/>
              <a:t>一些基础的内容，已经基本结束了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这一部分中最难的是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。</a:t>
            </a:r>
            <a:r>
              <a:rPr lang="en-US" altLang="zh-CN" dirty="0"/>
              <a:t>Some advanced filters are not fully comprehensible at the moment. I will need to learn DSP and gradually work on implementing them.</a:t>
            </a:r>
          </a:p>
          <a:p>
            <a:endParaRPr lang="en-US" altLang="zh-CN" dirty="0"/>
          </a:p>
          <a:p>
            <a:r>
              <a:rPr lang="zh-CN" altLang="en-US" dirty="0"/>
              <a:t>目前也遇到一个问题：</a:t>
            </a:r>
            <a:r>
              <a:rPr lang="en-US" altLang="zh-CN" dirty="0"/>
              <a:t>Current SCG dataset doesn't provide a good example for algorithms, such as Blind Source Separation.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19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week, I have a hard time learning Hidden Markov Models.</a:t>
            </a:r>
          </a:p>
          <a:p>
            <a:endParaRPr lang="en-US" altLang="zh-CN" dirty="0"/>
          </a:p>
          <a:p>
            <a:r>
              <a:rPr lang="en-US" altLang="zh-CN" dirty="0"/>
              <a:t>I need to allocate some time to learning probability in order to better understand advanced concepts.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4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8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264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493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In this week's tutorial writing, I found that Singular Spectrum Analysis (SSA) works exceptionally well for denoising SCG signals in high-noise situations.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r>
                  <a:rPr lang="en-US" altLang="zh-CN" dirty="0"/>
                  <a:t>Let's take a look at </a:t>
                </a:r>
                <a:r>
                  <a:rPr lang="en-US" altLang="zh-CN" b="1" dirty="0"/>
                  <a:t>Process of Singular Spectrum Analysis </a:t>
                </a:r>
                <a:r>
                  <a:rPr lang="en-US" altLang="zh-CN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Step one is performing Singular Value Decomposition (SVD) on the processed signal, and computing the W-correlation coefficients.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In step two, Time Series Component Separation and Grouping, the components of the time series are grouped together through visual inspection. Which means</a:t>
                </a:r>
                <a:r>
                  <a:rPr lang="zh-CN" altLang="en-US" dirty="0"/>
                  <a:t>， </a:t>
                </a:r>
                <a:r>
                  <a:rPr lang="en-US" altLang="zh-CN" dirty="0"/>
                  <a:t>I just look at the picture of W-correlation and divide it into several groups together manually. In this matrix, we identified four such blocks, corresponding to the four green boxes.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Currently, it seems there isn't an automated method for the grouping.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Step three involves reconstructing signals based on these groups.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On the left are signal components within the four green boxes, reconstructed into four signals.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The first reconstructed signal, </a:t>
                </a:r>
                <a:r>
                  <a:rPr lang="zh-CN" altLang="en-US" dirty="0"/>
                  <a:t>𝐹</a:t>
                </a:r>
                <a:r>
                  <a:rPr lang="en-US" altLang="zh-CN" dirty="0"/>
                  <a:t>^0, usually represents the trend.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The middle reconstructed signals, like </a:t>
                </a:r>
                <a:r>
                  <a:rPr lang="zh-CN" altLang="en-US" dirty="0"/>
                  <a:t>𝐹</a:t>
                </a:r>
                <a:r>
                  <a:rPr lang="en-US" altLang="zh-CN" dirty="0"/>
                  <a:t>^1, </a:t>
                </a:r>
                <a:r>
                  <a:rPr lang="zh-CN" altLang="en-US" dirty="0"/>
                  <a:t>𝐹</a:t>
                </a:r>
                <a:r>
                  <a:rPr lang="en-US" altLang="zh-CN" dirty="0"/>
                  <a:t>^2, typically represent periodic components.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The final signal, </a:t>
                </a:r>
                <a:r>
                  <a:rPr lang="zh-CN" altLang="en-US" dirty="0"/>
                  <a:t>𝐹</a:t>
                </a:r>
                <a:r>
                  <a:rPr lang="en-US" altLang="zh-CN" dirty="0"/>
                  <a:t>^3, generally represents noise.</a:t>
                </a: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在本周的</a:t>
                </a:r>
                <a:r>
                  <a:rPr lang="en-US" altLang="zh-CN" dirty="0"/>
                  <a:t>tutorial</a:t>
                </a:r>
                <a:r>
                  <a:rPr lang="zh-CN" altLang="en-US" dirty="0"/>
                  <a:t>书写中，我发现</a:t>
                </a:r>
                <a:r>
                  <a:rPr lang="en-US" altLang="zh-CN" dirty="0"/>
                  <a:t>SSA</a:t>
                </a:r>
                <a:r>
                  <a:rPr lang="zh-CN" altLang="en-US" dirty="0"/>
                  <a:t>对于高噪声情况下的</a:t>
                </a:r>
                <a:r>
                  <a:rPr lang="en-US" altLang="zh-CN" dirty="0"/>
                  <a:t>SCG</a:t>
                </a:r>
                <a:r>
                  <a:rPr lang="zh-CN" altLang="en-US" dirty="0"/>
                  <a:t>信号，去噪效果极好。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我们来看一下常规的</a:t>
                </a:r>
                <a:r>
                  <a:rPr lang="en-US" altLang="zh-CN" dirty="0"/>
                  <a:t>SSA</a:t>
                </a:r>
                <a:r>
                  <a:rPr lang="zh-CN" altLang="en-US" dirty="0"/>
                  <a:t>分解如何操作的。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第一步，试讲处理后的</a:t>
                </a:r>
                <a:r>
                  <a:rPr lang="en-US" altLang="zh-CN" dirty="0"/>
                  <a:t>signal</a:t>
                </a:r>
                <a:r>
                  <a:rPr lang="zh-CN" altLang="en-US" dirty="0"/>
                  <a:t>进行</a:t>
                </a:r>
                <a:r>
                  <a:rPr lang="en-US" altLang="zh-CN" dirty="0"/>
                  <a:t>SVD</a:t>
                </a:r>
                <a:r>
                  <a:rPr lang="zh-CN" altLang="en-US" dirty="0"/>
                  <a:t>分解，然后进行</a:t>
                </a:r>
                <a:r>
                  <a:rPr lang="en-US" altLang="zh-CN" dirty="0"/>
                  <a:t>W-</a:t>
                </a:r>
                <a:r>
                  <a:rPr lang="zh-CN" altLang="en-US" dirty="0"/>
                  <a:t>相关性系数。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第二步， 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Inter"/>
                  </a:rPr>
                  <a:t>Time Series Component Separation and Grouping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 dirty="0">
                    <a:effectLst/>
                    <a:latin typeface="Inter"/>
                  </a:rPr>
                  <a:t>grouped the eigentriples/components of the toy time series together by visual inspection</a:t>
                </a:r>
                <a:r>
                  <a:rPr lang="zh-CN" altLang="en-US" b="0" i="0" dirty="0">
                    <a:effectLst/>
                    <a:latin typeface="Inter"/>
                  </a:rPr>
                  <a:t>，我们主要找到一个个块，这些块内部的相关性很大，而块与块之间的相关性很小。在这个矩阵中，我们找到了四个块，对应着四个绿色的方框。</a:t>
                </a: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i="0" dirty="0">
                    <a:effectLst/>
                    <a:latin typeface="Inter"/>
                  </a:rPr>
                  <a:t>目前似乎没有自动进行划分的方法。</a:t>
                </a: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i="0" dirty="0">
                    <a:effectLst/>
                    <a:latin typeface="Inter"/>
                  </a:rPr>
                  <a:t>第三步，</a:t>
                </a:r>
                <a:r>
                  <a:rPr lang="en-US" altLang="zh-CN" dirty="0"/>
                  <a:t>Reconstruct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signals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based on the groups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i="0" dirty="0">
                    <a:effectLst/>
                    <a:latin typeface="Inter"/>
                  </a:rPr>
                  <a:t>左边有四方框里的信号分量，重构成</a:t>
                </a:r>
                <a:r>
                  <a:rPr lang="en-US" altLang="zh-CN" b="0" i="0" dirty="0">
                    <a:effectLst/>
                    <a:latin typeface="Inter"/>
                  </a:rPr>
                  <a:t>4</a:t>
                </a:r>
                <a:r>
                  <a:rPr lang="zh-CN" altLang="en-US" b="0" i="0" dirty="0">
                    <a:effectLst/>
                    <a:latin typeface="Inter"/>
                  </a:rPr>
                  <a:t>个信号。</a:t>
                </a: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r>
                  <a:rPr lang="en-US" altLang="zh-CN" dirty="0"/>
                  <a:t>The first reconstructed signal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𝐹^0</a:t>
                </a:r>
                <a:r>
                  <a:rPr lang="en-US" altLang="zh-CN" dirty="0"/>
                  <a:t> is usually the trend.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middle reconstructed signals, like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𝐹^1, 𝐹^2</a:t>
                </a:r>
                <a:r>
                  <a:rPr lang="en-US" altLang="zh-CN" dirty="0"/>
                  <a:t>, are typically the period.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final signal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𝐹^3</a:t>
                </a:r>
                <a:r>
                  <a:rPr lang="en-US" altLang="zh-CN" dirty="0"/>
                  <a:t> is generally Noise.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effectLst/>
                  <a:latin typeface="Int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04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practical scenarios, dealing with thousands of SCG signals makes it impossible to apply Step 2 of SSA, which involves visual inspection and subjective grouping. Thus, practical application becomes challenging.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Step 2, I've made a change. Instead of dividing it into Trend + Period + Noise, I've divided it into two main groups: Trend + (Period + Noise). The points of division between these two components are determined based on empirical values.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94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image is from my tutorial. In this image, the noise level in the SCG signal is 0.8.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first image, the blue line represents the original SCG signal with a noise level of 0.8. The yellow line represents the Trend component extracted using SSA.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second image, the yellow line represents the </a:t>
            </a:r>
            <a:r>
              <a:rPr lang="en-US" altLang="zh-CN" dirty="0" err="1"/>
              <a:t>Period+Noise</a:t>
            </a:r>
            <a:r>
              <a:rPr lang="en-US" altLang="zh-CN" dirty="0"/>
              <a:t> component extracted using SSA.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third image, the blue line represents a signal with no noise, while the yellow line represents the </a:t>
            </a:r>
            <a:r>
              <a:rPr lang="en-US" altLang="zh-CN" dirty="0" err="1"/>
              <a:t>Period+Noise</a:t>
            </a:r>
            <a:r>
              <a:rPr lang="en-US" altLang="zh-CN" dirty="0"/>
              <a:t> component extracted using SSA.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 applying SSA, the distinct peak features that were difficult to discern in the original signal with a noise level of 0.8 are accurately restored.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2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Professor Song, I've individually tried out the four decomposition algorithms you mentioned in the Tutorial Outline.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I've performed decomposition on each of them and then reconstructed the signals. The denoising effects are depicted in the figure.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51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91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888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74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226F-0FDE-ADCA-B981-0737D9DC4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4ABB8-FEC8-D6C3-AF75-A249BCA47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362A6-18C2-41E4-9ACE-B39C1F2B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8CED4-2D82-18BF-3EE3-F1E04EFA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C9BD4-0F60-1E5C-8899-6CB9D052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1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42D37-FC51-BC1F-CFE1-652AD977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A9D527-128B-C07A-BBE0-978418525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C53FE-9029-6241-CD11-FF843697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72D27-072D-2561-9A8C-6A89ECF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0EB72-67F8-9663-80D5-C5F41473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D18C15-0487-9772-DD3C-4EE8DE49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B8-B02B-8761-B7FD-1A5A4CE9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A57CA-2F73-4FD8-5775-0B0A001F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EA151-1EF8-017C-91EC-C8D93FF4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598E3-6F79-E83E-B33C-8D793C44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D8E04-D209-3C4C-9965-1A9935D3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5DA00-1781-D5ED-51FF-504382AD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0773E-4E1B-CA9F-2B09-1D350653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AF8FB-65F4-1B1E-284F-526D5FC3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579CA-2077-7F33-D1B2-6129493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27B6-FE66-0601-66C7-C6AC48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7878E-40C4-EBC3-22F5-6F8F8A80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AB066-B532-2BD5-D2B5-6AD27DA1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A1E0-664F-B975-B4D3-49BDB09D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64908-3D90-70BB-944E-9485F0E4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8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49205-86A2-92D0-B772-3BCDDE11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6F7E-6BAB-FC0A-F189-A81BD8F06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0D600-C072-A404-0F50-D6F408A5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749D0-1E54-0679-5F53-4DAD703C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02CCC7-E63E-6148-4B31-24485E2C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FC7AC-77D2-F96A-2A64-036FD1B7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27A3-4356-3CF2-E8C1-2E328239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3975-8154-4011-0D93-AE2AE1E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36807-7B14-F8B4-7686-FCB07891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1F7D2F-9A1E-475C-4359-C47497F3C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A76DD0-8C82-179D-1E33-C079E01D6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19BF26-A3BF-6A72-9795-67170740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C64E86-5447-674B-18FE-4EF08C52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F3A91C-0205-9E3E-1805-D35AEA7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9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D167-A1B5-3B26-4DFF-C07242A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1C883D-0D9A-CE53-7EF7-79408E99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05E8-5115-78D3-7565-EBFCE5A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A55DAC-9F26-B6BB-1435-44342C73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7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DA0EA-9E66-4BCF-5830-69D52FAE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96243A-C677-C2CA-C0CA-856636E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2D3CCC-B8BE-8B51-6415-6809969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9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F03FB-7198-053E-39D0-C659624F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53A62-7BE4-5FE9-EE85-D6277D30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8596C5-2EE7-BB5F-3193-DAB2C478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0BAF1-95B1-0C2A-B593-8E24DAC7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62598-5738-8DE2-1D9C-6ADF08F7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4FD61-713A-DE87-B32D-A780C092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8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C8BED-EF9A-927F-B5C9-64D91E5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1DA5D9-48B9-B85F-1162-FDB05B5D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2ED3F-791A-28FA-5ED0-D7C471CC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DF28C-0D1B-4D1B-9CE7-D58D04F4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FD2B8-7442-04C4-DF52-E7372814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2EBE4-6CBB-E2F1-A614-252DD0FF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409B96-826E-6F21-E565-18ACC1C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E8153E-782F-9F38-B76E-3B4EC12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1F551-E645-70FA-9CCA-DAB4A2AD3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DC1B-4743-47FE-A400-A2B750CAD470}" type="datetimeFigureOut">
              <a:rPr lang="zh-CN" altLang="en-US" smtClean="0"/>
              <a:t>2023-08-28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9E3B-87F5-A773-48A2-52ABC59EF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78694-5FFA-C370-8A8E-5A1E97C6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5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onguga/DataDem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Consolas" panose="020B0609020204030204" pitchFamily="49" charset="0"/>
                <a:cs typeface="Times New Roman" panose="02020603050405020304" pitchFamily="18" charset="0"/>
              </a:rPr>
              <a:t>Weekly Presentation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974E84-A295-73A6-F451-ABDE3F1A1C08}"/>
              </a:ext>
            </a:extLst>
          </p:cNvPr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2023.8.21</a:t>
            </a:r>
          </a:p>
        </p:txBody>
      </p:sp>
    </p:spTree>
    <p:extLst>
      <p:ext uri="{BB962C8B-B14F-4D97-AF65-F5344CB8AC3E}">
        <p14:creationId xmlns:p14="http://schemas.microsoft.com/office/powerpoint/2010/main" val="576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BC6CCA-9AFB-BDB3-E25B-3D91901E8F1C}"/>
              </a:ext>
            </a:extLst>
          </p:cNvPr>
          <p:cNvSpPr txBox="1"/>
          <p:nvPr/>
        </p:nvSpPr>
        <p:spPr>
          <a:xfrm>
            <a:off x="812624" y="4521658"/>
            <a:ext cx="10819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 believe this method has the potential to achieve </a:t>
            </a:r>
            <a:r>
              <a:rPr lang="en-US" altLang="zh-CN" sz="1600" b="1" dirty="0"/>
              <a:t>MAE &lt; 3 </a:t>
            </a:r>
            <a:r>
              <a:rPr lang="en-US" altLang="zh-CN" sz="1600" dirty="0"/>
              <a:t>for the prediction of S and D, in the noise level of 0.8. Further optimization lies in achieving higher precision in grouping, rather than through visual inspection.</a:t>
            </a:r>
            <a:endParaRPr lang="en-US" altLang="zh-CN" sz="1600" dirty="0">
              <a:highlight>
                <a:srgbClr val="FFFF00"/>
              </a:highlight>
            </a:endParaRPr>
          </a:p>
          <a:p>
            <a:endParaRPr lang="en-US" altLang="zh-CN" sz="1600" dirty="0"/>
          </a:p>
          <a:p>
            <a:r>
              <a:rPr lang="en-US" altLang="zh-CN" sz="1600" dirty="0"/>
              <a:t>Surprisingly,</a:t>
            </a:r>
          </a:p>
          <a:p>
            <a:r>
              <a:rPr lang="en-US" altLang="zh-CN" sz="1600" dirty="0"/>
              <a:t>the high predictive accuracy for D using this method is intriguing (last week I used IMF_1 of EEMD, it was completely unpredictable for D), as it suggests that the </a:t>
            </a:r>
            <a:r>
              <a:rPr lang="en-US" altLang="zh-CN" sz="1600" b="1" dirty="0"/>
              <a:t>relative amplitude differences </a:t>
            </a:r>
            <a:r>
              <a:rPr lang="en-US" altLang="zh-CN" sz="1600" dirty="0"/>
              <a:t>can be effectively restored. </a:t>
            </a:r>
          </a:p>
          <a:p>
            <a:r>
              <a:rPr lang="en-US" altLang="zh-CN" sz="1600" dirty="0"/>
              <a:t>I plan to delve into the mathematical principles to gain a clearer understanding next week.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19F06A-1A8B-48EC-C220-F57908B84F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9529" r="7720" b="6298"/>
          <a:stretch/>
        </p:blipFill>
        <p:spPr>
          <a:xfrm>
            <a:off x="6124643" y="1316021"/>
            <a:ext cx="4778307" cy="31210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EF6BC7-04CE-0C06-1FC9-44B5FEDB6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t="10141" r="7926" b="3899"/>
          <a:stretch/>
        </p:blipFill>
        <p:spPr>
          <a:xfrm>
            <a:off x="1377412" y="1329730"/>
            <a:ext cx="4845045" cy="31919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D02DE8-346E-1C9A-E247-706CCF139E37}"/>
              </a:ext>
            </a:extLst>
          </p:cNvPr>
          <p:cNvSpPr txBox="1"/>
          <p:nvPr/>
        </p:nvSpPr>
        <p:spPr>
          <a:xfrm>
            <a:off x="3992254" y="929620"/>
            <a:ext cx="4575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Prediction Results by using SSA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2993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2FFF2B-1394-DF02-2C0A-16C7EE932BC7}"/>
              </a:ext>
            </a:extLst>
          </p:cNvPr>
          <p:cNvSpPr/>
          <p:nvPr/>
        </p:nvSpPr>
        <p:spPr>
          <a:xfrm>
            <a:off x="5981989" y="2321473"/>
            <a:ext cx="3441682" cy="696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Calculate Period based on peaks detection</a:t>
            </a:r>
            <a:endParaRPr lang="zh-CN" altLang="en-US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EA9870E-44B8-50F6-A773-7E5BF82D2C9C}"/>
              </a:ext>
            </a:extLst>
          </p:cNvPr>
          <p:cNvSpPr/>
          <p:nvPr/>
        </p:nvSpPr>
        <p:spPr>
          <a:xfrm>
            <a:off x="5986162" y="3346292"/>
            <a:ext cx="3441682" cy="465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E3CA92-1C9C-E2A3-4E92-5E806CE41ED1}"/>
              </a:ext>
            </a:extLst>
          </p:cNvPr>
          <p:cNvSpPr/>
          <p:nvPr/>
        </p:nvSpPr>
        <p:spPr>
          <a:xfrm>
            <a:off x="5983696" y="4161635"/>
            <a:ext cx="3441680" cy="479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AAE37AA-3677-EE85-1548-65F904857661}"/>
              </a:ext>
            </a:extLst>
          </p:cNvPr>
          <p:cNvSpPr/>
          <p:nvPr/>
        </p:nvSpPr>
        <p:spPr>
          <a:xfrm>
            <a:off x="5981989" y="5079866"/>
            <a:ext cx="3443388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 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CAC7C9C-C827-F70E-0543-11BCB062CC43}"/>
              </a:ext>
            </a:extLst>
          </p:cNvPr>
          <p:cNvSpPr/>
          <p:nvPr/>
        </p:nvSpPr>
        <p:spPr>
          <a:xfrm>
            <a:off x="5981989" y="5976555"/>
            <a:ext cx="3440921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…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905801D-09F8-9EDA-E763-4D48798DED8A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7702830" y="3018009"/>
            <a:ext cx="4173" cy="3282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8F50FAC-0A94-1A05-EC14-010374649244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7704536" y="3811703"/>
            <a:ext cx="2467" cy="349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0B9A83-756D-87B3-6E35-E16AC426BEAC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7702450" y="5537361"/>
            <a:ext cx="123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3D38EBD-D00C-69FF-B0B0-810D7B51A14E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 flipH="1">
            <a:off x="7702830" y="1739441"/>
            <a:ext cx="1" cy="582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7154461-C05A-12C8-6952-F724A316857F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703683" y="4640672"/>
            <a:ext cx="85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5CD4E8C-4C01-998B-5B73-BFDFB554D8EA}"/>
              </a:ext>
            </a:extLst>
          </p:cNvPr>
          <p:cNvSpPr txBox="1"/>
          <p:nvPr/>
        </p:nvSpPr>
        <p:spPr>
          <a:xfrm>
            <a:off x="6407833" y="1093110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Noise: </a:t>
            </a:r>
            <a:r>
              <a:rPr lang="en-US" altLang="zh-CN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0.1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DFE30AC-CB23-A475-0640-850A35294A8D}"/>
              </a:ext>
            </a:extLst>
          </p:cNvPr>
          <p:cNvSpPr/>
          <p:nvPr/>
        </p:nvSpPr>
        <p:spPr>
          <a:xfrm>
            <a:off x="697922" y="2321473"/>
            <a:ext cx="3441682" cy="696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Calculate period based on HR</a:t>
            </a:r>
            <a:endParaRPr lang="zh-CN" altLang="en-US" b="1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32A42A6-22BE-B9DE-C2AD-AF0C4AB89451}"/>
              </a:ext>
            </a:extLst>
          </p:cNvPr>
          <p:cNvSpPr/>
          <p:nvPr/>
        </p:nvSpPr>
        <p:spPr>
          <a:xfrm>
            <a:off x="702095" y="3346292"/>
            <a:ext cx="3441682" cy="465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611F95B-D097-2840-438F-8F95D2613E87}"/>
              </a:ext>
            </a:extLst>
          </p:cNvPr>
          <p:cNvSpPr/>
          <p:nvPr/>
        </p:nvSpPr>
        <p:spPr>
          <a:xfrm>
            <a:off x="699629" y="4161635"/>
            <a:ext cx="3441680" cy="479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5FCA7CA-F9D9-EEB1-531F-93CDCA667249}"/>
              </a:ext>
            </a:extLst>
          </p:cNvPr>
          <p:cNvSpPr/>
          <p:nvPr/>
        </p:nvSpPr>
        <p:spPr>
          <a:xfrm>
            <a:off x="697922" y="5079866"/>
            <a:ext cx="3443388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 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246C2C7-1168-A7F8-3FD4-55F75AD71B3D}"/>
              </a:ext>
            </a:extLst>
          </p:cNvPr>
          <p:cNvSpPr/>
          <p:nvPr/>
        </p:nvSpPr>
        <p:spPr>
          <a:xfrm>
            <a:off x="697922" y="5976555"/>
            <a:ext cx="3440921" cy="457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…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8FDADC6F-A19F-A900-CDD5-F416A5D115AD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2418763" y="3018009"/>
            <a:ext cx="4173" cy="3282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320EE217-95F7-1EAB-A73C-112E5BB8D658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flipH="1">
            <a:off x="2420469" y="3811703"/>
            <a:ext cx="2467" cy="349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948EC04F-1C13-FF95-EB84-074538DB7D6D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 flipH="1">
            <a:off x="2418383" y="5537361"/>
            <a:ext cx="123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92FA8C9-7BA8-5D4A-530B-8765148369A7}"/>
              </a:ext>
            </a:extLst>
          </p:cNvPr>
          <p:cNvCxnSpPr>
            <a:cxnSpLocks/>
            <a:stCxn id="80" idx="2"/>
            <a:endCxn id="70" idx="0"/>
          </p:cNvCxnSpPr>
          <p:nvPr/>
        </p:nvCxnSpPr>
        <p:spPr>
          <a:xfrm flipH="1">
            <a:off x="2418763" y="1739441"/>
            <a:ext cx="1" cy="582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35C9B866-7DF1-A0E5-59F2-ACEB88BEC353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flipH="1">
            <a:off x="2419616" y="4640672"/>
            <a:ext cx="853" cy="439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362C46F8-55BF-EA31-9539-C04A021688A6}"/>
              </a:ext>
            </a:extLst>
          </p:cNvPr>
          <p:cNvSpPr txBox="1"/>
          <p:nvPr/>
        </p:nvSpPr>
        <p:spPr>
          <a:xfrm>
            <a:off x="1123766" y="1093110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Noise: </a:t>
            </a:r>
            <a:r>
              <a:rPr lang="en-US" altLang="zh-CN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0.1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D4CB667-5027-CAB0-9DC9-A3A1F9D2949B}"/>
              </a:ext>
            </a:extLst>
          </p:cNvPr>
          <p:cNvSpPr txBox="1"/>
          <p:nvPr/>
        </p:nvSpPr>
        <p:spPr>
          <a:xfrm>
            <a:off x="9418925" y="2204827"/>
            <a:ext cx="2734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Period_distance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10s *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sampling_rate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/ (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Peaks_num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/ 2) 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93621D2-0FF1-5CEA-5413-6CF2BB4FEAE0}"/>
              </a:ext>
            </a:extLst>
          </p:cNvPr>
          <p:cNvCxnSpPr>
            <a:cxnSpLocks/>
          </p:cNvCxnSpPr>
          <p:nvPr/>
        </p:nvCxnSpPr>
        <p:spPr>
          <a:xfrm>
            <a:off x="5059354" y="931371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167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9CF12-A831-545C-B1D3-D127CF520246}"/>
              </a:ext>
            </a:extLst>
          </p:cNvPr>
          <p:cNvSpPr txBox="1"/>
          <p:nvPr/>
        </p:nvSpPr>
        <p:spPr>
          <a:xfrm>
            <a:off x="1033487" y="5089145"/>
            <a:ext cx="5478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HR-based segmentation results, each segment has different shift phases.</a:t>
            </a:r>
          </a:p>
          <a:p>
            <a:endParaRPr lang="en-US" altLang="zh-CN" dirty="0"/>
          </a:p>
          <a:p>
            <a:r>
              <a:rPr lang="en-US" altLang="zh-CN" dirty="0"/>
              <a:t>The HR per minute is not equal to the HR for these ten seconds. Even a slight error can result in a poor performance.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8F4C9B-108A-56AF-9323-AA42B3DBF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8" y="885615"/>
            <a:ext cx="4973782" cy="41171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4259C9-1E3A-F322-4567-7646D7FC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651" y="885616"/>
            <a:ext cx="5342377" cy="41171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8E58B2-BFDB-3A7D-F26E-E71B606E8A11}"/>
              </a:ext>
            </a:extLst>
          </p:cNvPr>
          <p:cNvSpPr txBox="1"/>
          <p:nvPr/>
        </p:nvSpPr>
        <p:spPr>
          <a:xfrm>
            <a:off x="6680651" y="5089145"/>
            <a:ext cx="522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Segmentation based on peak count yields much better results compared to HR-based segmentation.</a:t>
            </a:r>
          </a:p>
        </p:txBody>
      </p:sp>
    </p:spTree>
    <p:extLst>
      <p:ext uri="{BB962C8B-B14F-4D97-AF65-F5344CB8AC3E}">
        <p14:creationId xmlns:p14="http://schemas.microsoft.com/office/powerpoint/2010/main" val="1547057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142779-3576-AD67-E113-D33002B7E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038" y="800635"/>
            <a:ext cx="4672892" cy="41801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1CAA79-0DFD-D8A7-5920-217BB2275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994" y="768562"/>
            <a:ext cx="4912024" cy="42442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B0FC63-A5C5-6996-0A22-4940A49B2606}"/>
              </a:ext>
            </a:extLst>
          </p:cNvPr>
          <p:cNvSpPr txBox="1"/>
          <p:nvPr/>
        </p:nvSpPr>
        <p:spPr>
          <a:xfrm>
            <a:off x="1465028" y="5332132"/>
            <a:ext cx="47369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Clustering results using HR-based segmentation results</a:t>
            </a:r>
          </a:p>
          <a:p>
            <a:endParaRPr lang="en-US" altLang="zh-CN" dirty="0"/>
          </a:p>
          <a:p>
            <a:r>
              <a:rPr lang="en-US" altLang="zh-CN" dirty="0"/>
              <a:t>Result is not satisfactory.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3F4DBE-D898-4C3D-F3A9-0F9EE1988055}"/>
              </a:ext>
            </a:extLst>
          </p:cNvPr>
          <p:cNvSpPr txBox="1"/>
          <p:nvPr/>
        </p:nvSpPr>
        <p:spPr>
          <a:xfrm>
            <a:off x="6955038" y="5332591"/>
            <a:ext cx="486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Clustering results using segmentation results based on peak count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98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02F1FC-A8A5-D4BD-EB91-DD917E0BBB7A}"/>
              </a:ext>
            </a:extLst>
          </p:cNvPr>
          <p:cNvSpPr txBox="1"/>
          <p:nvPr/>
        </p:nvSpPr>
        <p:spPr>
          <a:xfrm>
            <a:off x="1760022" y="4249806"/>
            <a:ext cx="9134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peculiar phenomenon observed in the S prediction</a:t>
            </a:r>
          </a:p>
          <a:p>
            <a:endParaRPr lang="en-US" altLang="zh-CN" dirty="0"/>
          </a:p>
          <a:p>
            <a:r>
              <a:rPr lang="en-US" altLang="zh-CN" dirty="0"/>
              <a:t>In the training set, correlation between D21/D12 and S reaches 0.95.</a:t>
            </a:r>
          </a:p>
          <a:p>
            <a:r>
              <a:rPr lang="en-US" altLang="zh-CN" dirty="0"/>
              <a:t>In the test set, correlation between D21/D12 and S also exceeds 0.9.</a:t>
            </a:r>
          </a:p>
          <a:p>
            <a:r>
              <a:rPr lang="en-US" altLang="zh-CN" dirty="0"/>
              <a:t>The feature extraction seems to be working perfectly.</a:t>
            </a:r>
          </a:p>
          <a:p>
            <a:endParaRPr lang="en-US" altLang="zh-CN" dirty="0"/>
          </a:p>
          <a:p>
            <a:r>
              <a:rPr lang="en-US" altLang="zh-CN" dirty="0"/>
              <a:t>However, their respective linear regression slopes differ significantly, leading to </a:t>
            </a:r>
            <a:r>
              <a:rPr lang="en-US" altLang="zh-CN" dirty="0" err="1"/>
              <a:t>Template_S</a:t>
            </a:r>
            <a:r>
              <a:rPr lang="en-US" altLang="zh-CN" dirty="0"/>
              <a:t> predictions often being higher.</a:t>
            </a:r>
          </a:p>
          <a:p>
            <a:r>
              <a:rPr lang="en-US" altLang="zh-CN" dirty="0"/>
              <a:t>The exact cause of this peculiarity hasn't been determined yet.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6CB2A7-5268-0F47-2CA2-5B5A8DB5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34" y="1071237"/>
            <a:ext cx="4616372" cy="30284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46EA2B-A345-CC04-AA45-88EFB5FB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58" y="1236996"/>
            <a:ext cx="4215892" cy="2790727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F97381C-4DA6-9F69-23D8-8BF2D6DE2448}"/>
              </a:ext>
            </a:extLst>
          </p:cNvPr>
          <p:cNvCxnSpPr>
            <a:cxnSpLocks/>
          </p:cNvCxnSpPr>
          <p:nvPr/>
        </p:nvCxnSpPr>
        <p:spPr>
          <a:xfrm flipH="1">
            <a:off x="2768600" y="1165513"/>
            <a:ext cx="1593850" cy="299085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094239F-EA7C-A31D-73C6-9AA499CB5CA3}"/>
              </a:ext>
            </a:extLst>
          </p:cNvPr>
          <p:cNvCxnSpPr>
            <a:cxnSpLocks/>
          </p:cNvCxnSpPr>
          <p:nvPr/>
        </p:nvCxnSpPr>
        <p:spPr>
          <a:xfrm flipH="1">
            <a:off x="2768600" y="809897"/>
            <a:ext cx="3092269" cy="213996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B83AA14-B0D4-4E24-7AA3-30AADC1568D7}"/>
              </a:ext>
            </a:extLst>
          </p:cNvPr>
          <p:cNvSpPr txBox="1"/>
          <p:nvPr/>
        </p:nvSpPr>
        <p:spPr>
          <a:xfrm flipH="1">
            <a:off x="2599575" y="1387596"/>
            <a:ext cx="68654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Train Set</a:t>
            </a:r>
          </a:p>
          <a:p>
            <a:r>
              <a:rPr lang="en-US" altLang="zh-CN" sz="800" dirty="0"/>
              <a:t>Test Set</a:t>
            </a:r>
            <a:endParaRPr lang="zh-CN" altLang="en-US" sz="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14F634-D0CB-0900-5B9B-43CB07BE76F6}"/>
              </a:ext>
            </a:extLst>
          </p:cNvPr>
          <p:cNvSpPr txBox="1"/>
          <p:nvPr/>
        </p:nvSpPr>
        <p:spPr>
          <a:xfrm>
            <a:off x="4022715" y="3033446"/>
            <a:ext cx="2613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Slope of Train Set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512BC4-5E3E-A346-F87A-0949B8227640}"/>
              </a:ext>
            </a:extLst>
          </p:cNvPr>
          <p:cNvSpPr txBox="1"/>
          <p:nvPr/>
        </p:nvSpPr>
        <p:spPr>
          <a:xfrm>
            <a:off x="4702274" y="2009215"/>
            <a:ext cx="2613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Slope of Test Set</a:t>
            </a:r>
            <a:endParaRPr lang="zh-CN" altLang="en-US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162D839-0E65-1CC3-030C-A13BBC6F3CAF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517900" y="2949863"/>
            <a:ext cx="504815" cy="2220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0362ADA-7266-866D-8226-70845BD00DA9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81513" y="1838325"/>
            <a:ext cx="220761" cy="30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1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S &amp; D prediction in the noise level of 0.1 by getting template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9CF12-A831-545C-B1D3-D127CF520246}"/>
              </a:ext>
            </a:extLst>
          </p:cNvPr>
          <p:cNvSpPr txBox="1"/>
          <p:nvPr/>
        </p:nvSpPr>
        <p:spPr>
          <a:xfrm>
            <a:off x="1598385" y="4282058"/>
            <a:ext cx="998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Regarding D prediction, using templates for feature extraction seems to result in high number of outliers.</a:t>
            </a:r>
          </a:p>
          <a:p>
            <a:endParaRPr lang="en-US" altLang="zh-CN" dirty="0"/>
          </a:p>
          <a:p>
            <a:r>
              <a:rPr lang="en-US" altLang="zh-CN" dirty="0"/>
              <a:t>I suspect that this might be due to the </a:t>
            </a:r>
            <a:r>
              <a:rPr lang="en-US" altLang="zh-CN" b="1" dirty="0"/>
              <a:t>influence of K-shapes on heights of small peaks.</a:t>
            </a:r>
          </a:p>
          <a:p>
            <a:endParaRPr lang="en-US" altLang="zh-CN" dirty="0"/>
          </a:p>
          <a:p>
            <a:r>
              <a:rPr lang="en-US" altLang="zh-CN" dirty="0"/>
              <a:t>I'm planning to work on eliminating this influence next week.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0EBA4C-A62C-57CC-A83A-69BCA210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01" y="1027074"/>
            <a:ext cx="4606000" cy="30190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42DB98-E4D9-7ACF-0D61-17CBEB10C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384" y="1121540"/>
            <a:ext cx="4330700" cy="28301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B646B8-D4CE-FCF0-C3D9-D9D06FBDAEC5}"/>
              </a:ext>
            </a:extLst>
          </p:cNvPr>
          <p:cNvSpPr txBox="1"/>
          <p:nvPr/>
        </p:nvSpPr>
        <p:spPr>
          <a:xfrm flipH="1">
            <a:off x="6949436" y="1324420"/>
            <a:ext cx="137541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 err="1"/>
              <a:t>Template_D</a:t>
            </a:r>
            <a:r>
              <a:rPr lang="en-US" altLang="zh-CN" sz="800" dirty="0"/>
              <a:t> prediction</a:t>
            </a:r>
          </a:p>
          <a:p>
            <a:r>
              <a:rPr lang="en-US" altLang="zh-CN" sz="800" dirty="0" err="1"/>
              <a:t>Template_D</a:t>
            </a:r>
            <a:r>
              <a:rPr lang="en-US" altLang="zh-CN" sz="800" dirty="0"/>
              <a:t> label</a:t>
            </a:r>
            <a:endParaRPr lang="zh-CN" altLang="en-US" sz="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D4DC26-C294-1868-A8C0-9DC5475D7903}"/>
              </a:ext>
            </a:extLst>
          </p:cNvPr>
          <p:cNvSpPr txBox="1"/>
          <p:nvPr/>
        </p:nvSpPr>
        <p:spPr>
          <a:xfrm flipH="1">
            <a:off x="5315442" y="3211592"/>
            <a:ext cx="68654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Train Set</a:t>
            </a:r>
          </a:p>
          <a:p>
            <a:r>
              <a:rPr lang="en-US" altLang="zh-CN" sz="800" dirty="0"/>
              <a:t>Test Set</a:t>
            </a:r>
            <a:endParaRPr lang="zh-CN" altLang="en-US" sz="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6E1B5C-B215-6960-9676-F862234CDE9A}"/>
              </a:ext>
            </a:extLst>
          </p:cNvPr>
          <p:cNvSpPr/>
          <p:nvPr/>
        </p:nvSpPr>
        <p:spPr>
          <a:xfrm>
            <a:off x="4267200" y="1324420"/>
            <a:ext cx="1676400" cy="181525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735CBD2-E90E-793C-6F2C-85AC8B941E74}"/>
              </a:ext>
            </a:extLst>
          </p:cNvPr>
          <p:cNvCxnSpPr>
            <a:cxnSpLocks/>
          </p:cNvCxnSpPr>
          <p:nvPr/>
        </p:nvCxnSpPr>
        <p:spPr>
          <a:xfrm>
            <a:off x="5943600" y="3139678"/>
            <a:ext cx="943429" cy="2049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F936A25-4EB2-57C4-5894-62B767CA845F}"/>
              </a:ext>
            </a:extLst>
          </p:cNvPr>
          <p:cNvSpPr txBox="1"/>
          <p:nvPr/>
        </p:nvSpPr>
        <p:spPr>
          <a:xfrm>
            <a:off x="5722784" y="3652114"/>
            <a:ext cx="1041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outliers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34879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609600" y="106251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Tutorial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091B8E-9FDA-9E6D-D6AE-BB156A6E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01" b="1879"/>
          <a:stretch/>
        </p:blipFill>
        <p:spPr>
          <a:xfrm>
            <a:off x="250345" y="1208503"/>
            <a:ext cx="5128104" cy="25638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7BB36D-7889-910B-82D5-8444AB3B0D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66"/>
          <a:stretch/>
        </p:blipFill>
        <p:spPr>
          <a:xfrm>
            <a:off x="7115159" y="318911"/>
            <a:ext cx="5075162" cy="3181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70C14C-3C90-6630-79CA-B8FCA93E3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998"/>
          <a:stretch/>
        </p:blipFill>
        <p:spPr>
          <a:xfrm>
            <a:off x="7076837" y="3500716"/>
            <a:ext cx="5075162" cy="33572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B50A83-346E-915F-9B2A-00CED0B5F8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t="7310" r="6864" b="8949"/>
          <a:stretch/>
        </p:blipFill>
        <p:spPr>
          <a:xfrm>
            <a:off x="112324" y="4200462"/>
            <a:ext cx="5335976" cy="2657538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61784E7-604D-5854-7550-F176CCCC4F1F}"/>
              </a:ext>
            </a:extLst>
          </p:cNvPr>
          <p:cNvCxnSpPr>
            <a:cxnSpLocks/>
          </p:cNvCxnSpPr>
          <p:nvPr/>
        </p:nvCxnSpPr>
        <p:spPr>
          <a:xfrm>
            <a:off x="6892908" y="61414"/>
            <a:ext cx="0" cy="687860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A547524-AA08-549F-E7CF-402369F97573}"/>
              </a:ext>
            </a:extLst>
          </p:cNvPr>
          <p:cNvCxnSpPr>
            <a:cxnSpLocks/>
          </p:cNvCxnSpPr>
          <p:nvPr/>
        </p:nvCxnSpPr>
        <p:spPr>
          <a:xfrm>
            <a:off x="0" y="3892550"/>
            <a:ext cx="68929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D26A228-07B5-1E23-2CE7-0F2A7B13562F}"/>
              </a:ext>
            </a:extLst>
          </p:cNvPr>
          <p:cNvSpPr txBox="1"/>
          <p:nvPr/>
        </p:nvSpPr>
        <p:spPr>
          <a:xfrm>
            <a:off x="169474" y="779057"/>
            <a:ext cx="299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Part1. Implementation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94C863-6881-3D1C-ADA4-C661E91DC21A}"/>
              </a:ext>
            </a:extLst>
          </p:cNvPr>
          <p:cNvSpPr txBox="1"/>
          <p:nvPr/>
        </p:nvSpPr>
        <p:spPr>
          <a:xfrm>
            <a:off x="250345" y="3918405"/>
            <a:ext cx="362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Part3. Outputs of Example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A7829-A866-CF9B-78CD-92C0E4F438C8}"/>
              </a:ext>
            </a:extLst>
          </p:cNvPr>
          <p:cNvSpPr txBox="1"/>
          <p:nvPr/>
        </p:nvSpPr>
        <p:spPr>
          <a:xfrm>
            <a:off x="6991349" y="0"/>
            <a:ext cx="512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Part2. Example of Algorithm used in SCG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913E184-79B6-0942-88B3-9B85E3C62B8B}"/>
              </a:ext>
            </a:extLst>
          </p:cNvPr>
          <p:cNvCxnSpPr>
            <a:cxnSpLocks/>
          </p:cNvCxnSpPr>
          <p:nvPr/>
        </p:nvCxnSpPr>
        <p:spPr>
          <a:xfrm>
            <a:off x="5314950" y="2362200"/>
            <a:ext cx="157795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C618AA3-8853-42EC-FF1F-910B07A087A4}"/>
              </a:ext>
            </a:extLst>
          </p:cNvPr>
          <p:cNvCxnSpPr>
            <a:cxnSpLocks/>
          </p:cNvCxnSpPr>
          <p:nvPr/>
        </p:nvCxnSpPr>
        <p:spPr>
          <a:xfrm>
            <a:off x="5340350" y="2362200"/>
            <a:ext cx="0" cy="15303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1912A30-D53B-7650-D7D7-0FCECB628ADF}"/>
              </a:ext>
            </a:extLst>
          </p:cNvPr>
          <p:cNvSpPr txBox="1"/>
          <p:nvPr/>
        </p:nvSpPr>
        <p:spPr>
          <a:xfrm>
            <a:off x="5600699" y="2638470"/>
            <a:ext cx="1390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Part4. </a:t>
            </a:r>
          </a:p>
          <a:p>
            <a:r>
              <a:rPr lang="en-US" altLang="zh-CN" b="1" dirty="0">
                <a:latin typeface="+mj-lt"/>
              </a:rPr>
              <a:t>Code </a:t>
            </a:r>
          </a:p>
          <a:p>
            <a:r>
              <a:rPr lang="en-US" altLang="zh-CN" b="1" dirty="0">
                <a:latin typeface="+mj-lt"/>
              </a:rPr>
              <a:t>Comments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C68C00-7407-BBF8-D5AB-ACC8E7483CE8}"/>
              </a:ext>
            </a:extLst>
          </p:cNvPr>
          <p:cNvSpPr txBox="1"/>
          <p:nvPr/>
        </p:nvSpPr>
        <p:spPr>
          <a:xfrm>
            <a:off x="3476625" y="27302"/>
            <a:ext cx="3727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Do these four Parts meet your requirement for this tutorial?</a:t>
            </a:r>
          </a:p>
        </p:txBody>
      </p:sp>
    </p:spTree>
    <p:extLst>
      <p:ext uri="{BB962C8B-B14F-4D97-AF65-F5344CB8AC3E}">
        <p14:creationId xmlns:p14="http://schemas.microsoft.com/office/powerpoint/2010/main" val="4256841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838174-CA00-74BA-139E-7112B4C73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025"/>
            <a:ext cx="3149241" cy="3270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8F60B8-23FF-89D0-FF61-A52B3035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21" y="1164814"/>
            <a:ext cx="5547363" cy="50626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1E10FC-BC4B-0692-72F8-8E126B78C2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74"/>
          <a:stretch/>
        </p:blipFill>
        <p:spPr>
          <a:xfrm>
            <a:off x="8449214" y="330589"/>
            <a:ext cx="3742786" cy="29201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FF72C3-3952-450D-90BD-DBF0B54B6C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5" t="-1692" r="5845"/>
          <a:stretch/>
        </p:blipFill>
        <p:spPr>
          <a:xfrm>
            <a:off x="0" y="3874684"/>
            <a:ext cx="3098800" cy="29833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2BD8DD8-4588-8A5E-BECA-7249064E3D0E}"/>
              </a:ext>
            </a:extLst>
          </p:cNvPr>
          <p:cNvSpPr/>
          <p:nvPr/>
        </p:nvSpPr>
        <p:spPr>
          <a:xfrm>
            <a:off x="3098800" y="3429000"/>
            <a:ext cx="53975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45DB65-7B05-39A2-B040-C62B0C562D8B}"/>
              </a:ext>
            </a:extLst>
          </p:cNvPr>
          <p:cNvSpPr/>
          <p:nvPr/>
        </p:nvSpPr>
        <p:spPr>
          <a:xfrm>
            <a:off x="8480605" y="2595282"/>
            <a:ext cx="3669560" cy="560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6B8611-EF66-802D-ACFF-B54266DF460E}"/>
              </a:ext>
            </a:extLst>
          </p:cNvPr>
          <p:cNvSpPr txBox="1"/>
          <p:nvPr/>
        </p:nvSpPr>
        <p:spPr>
          <a:xfrm>
            <a:off x="8382382" y="3429000"/>
            <a:ext cx="3796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Some advanced filters are not fully comprehensible at the moment. I will need to learn DSP and gradually work on implementing them.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Current SCG dataset doesn't provide a good example for algorithms, such as Blind Source Separation.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D671BD-F2A3-6E30-FB46-BC9CB4DE14EF}"/>
              </a:ext>
            </a:extLst>
          </p:cNvPr>
          <p:cNvSpPr txBox="1"/>
          <p:nvPr/>
        </p:nvSpPr>
        <p:spPr>
          <a:xfrm>
            <a:off x="609600" y="106251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2755355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Theoretical knowledge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F1E1A2-EAA5-F458-EF2C-03F08482877A}"/>
              </a:ext>
            </a:extLst>
          </p:cNvPr>
          <p:cNvSpPr txBox="1"/>
          <p:nvPr/>
        </p:nvSpPr>
        <p:spPr>
          <a:xfrm>
            <a:off x="1770031" y="1385264"/>
            <a:ext cx="3059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altLang="zh-CN" sz="2000" b="1" dirty="0"/>
              <a:t>Signals and Systems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C7C0D7-F219-E08C-D3D9-87ED10553615}"/>
              </a:ext>
            </a:extLst>
          </p:cNvPr>
          <p:cNvSpPr txBox="1"/>
          <p:nvPr/>
        </p:nvSpPr>
        <p:spPr>
          <a:xfrm>
            <a:off x="1122219" y="1903188"/>
            <a:ext cx="506268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EE120, Berkeley 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Progress:</a:t>
            </a:r>
          </a:p>
          <a:p>
            <a:r>
              <a:rPr lang="en-US" altLang="zh-CN" dirty="0">
                <a:latin typeface="+mj-lt"/>
              </a:rPr>
              <a:t>Review 10 Lectures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Lecture 10 (the DFT; FIR filters)</a:t>
            </a:r>
          </a:p>
          <a:p>
            <a:r>
              <a:rPr lang="en-US" altLang="zh-CN" dirty="0">
                <a:latin typeface="+mj-lt"/>
              </a:rPr>
              <a:t>Lecture 11 (Fourier transforms in two dimensions)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66F54C-EE63-8CEA-8FE4-D4569E42FD3A}"/>
              </a:ext>
            </a:extLst>
          </p:cNvPr>
          <p:cNvSpPr txBox="1"/>
          <p:nvPr/>
        </p:nvSpPr>
        <p:spPr>
          <a:xfrm>
            <a:off x="6594767" y="1903188"/>
            <a:ext cx="49965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CS109, </a:t>
            </a:r>
            <a:r>
              <a:rPr lang="en-US" altLang="zh-CN" dirty="0" err="1">
                <a:latin typeface="+mj-lt"/>
              </a:rPr>
              <a:t>Standford</a:t>
            </a:r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week's progress:</a:t>
            </a:r>
          </a:p>
          <a:p>
            <a:r>
              <a:rPr lang="en-US" altLang="zh-CN" dirty="0">
                <a:latin typeface="+mj-lt"/>
              </a:rPr>
              <a:t>Part * 12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Part * 12</a:t>
            </a:r>
          </a:p>
          <a:p>
            <a:endParaRPr lang="en-US" altLang="zh-CN" b="1"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F09BA0-ED6D-D618-0DE5-FC3CA2527B20}"/>
              </a:ext>
            </a:extLst>
          </p:cNvPr>
          <p:cNvSpPr txBox="1"/>
          <p:nvPr/>
        </p:nvSpPr>
        <p:spPr>
          <a:xfrm>
            <a:off x="6594767" y="1385264"/>
            <a:ext cx="5365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Probability for Computer Scientists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891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175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</a:t>
            </a:r>
            <a:endParaRPr lang="en-US" altLang="zh-CN" sz="3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A276-ED6D-9AA8-53E0-36DC0D9FA2F6}"/>
              </a:ext>
            </a:extLst>
          </p:cNvPr>
          <p:cNvSpPr txBox="1"/>
          <p:nvPr/>
        </p:nvSpPr>
        <p:spPr>
          <a:xfrm>
            <a:off x="1918068" y="1613106"/>
            <a:ext cx="83558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marL="342900" indent="-342900">
              <a:buFontTx/>
              <a:buAutoNum type="arabicPeriod"/>
            </a:pPr>
            <a:r>
              <a:rPr lang="en-US" altLang="zh-CN" sz="1800" dirty="0">
                <a:latin typeface="+mj-lt"/>
              </a:rPr>
              <a:t>Do these four parts in </a:t>
            </a:r>
            <a:r>
              <a:rPr lang="en-US" altLang="zh-CN" dirty="0">
                <a:latin typeface="+mj-lt"/>
              </a:rPr>
              <a:t>my tutorial </a:t>
            </a:r>
            <a:r>
              <a:rPr lang="en-US" altLang="zh-CN" sz="1800" dirty="0">
                <a:latin typeface="+mj-lt"/>
              </a:rPr>
              <a:t>meet your requirement for this tutorial?</a:t>
            </a:r>
          </a:p>
          <a:p>
            <a:pPr marL="342900" indent="-342900">
              <a:buFontTx/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The SCG dataset is no longer suitable for many tutorial algorithms, for example, classifying signals. Should we build some simple datasets ourselves, or could you provide us with a simulated dataset?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What does this sentence mean in the document? It can be based on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SCG generator</a:t>
            </a:r>
            <a:r>
              <a:rPr lang="en-US" altLang="zh-CN" dirty="0"/>
              <a:t>, and make it support different mother wavelets, such as Harr, Daubechies, Biorthogonal, </a:t>
            </a:r>
            <a:r>
              <a:rPr lang="en-US" altLang="zh-CN" dirty="0" err="1"/>
              <a:t>Symlet</a:t>
            </a:r>
            <a:r>
              <a:rPr lang="en-US" altLang="zh-CN" dirty="0"/>
              <a:t>, Meyer and </a:t>
            </a:r>
            <a:r>
              <a:rPr lang="en-US" altLang="zh-CN" dirty="0" err="1"/>
              <a:t>Coiflets</a:t>
            </a:r>
            <a:r>
              <a:rPr lang="en-US" altLang="zh-CN" dirty="0"/>
              <a:t>. I know the Nk2’s SCG simulation is based on Daubechies, should we use Harr or </a:t>
            </a:r>
            <a:r>
              <a:rPr lang="en-US" altLang="zh-CN" dirty="0" err="1"/>
              <a:t>Symlet</a:t>
            </a:r>
            <a:r>
              <a:rPr lang="en-US" altLang="zh-CN" dirty="0"/>
              <a:t> to simulate SCG?</a:t>
            </a:r>
          </a:p>
          <a:p>
            <a:pPr marL="342900" indent="-3429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463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725568" y="771425"/>
            <a:ext cx="904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Work Description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62255-7A4A-1C35-FF69-9A58CEC1EDD3}"/>
              </a:ext>
            </a:extLst>
          </p:cNvPr>
          <p:cNvSpPr txBox="1"/>
          <p:nvPr/>
        </p:nvSpPr>
        <p:spPr>
          <a:xfrm>
            <a:off x="2699803" y="1845235"/>
            <a:ext cx="8067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Work_1: Attempting to predict S and D using signals with a noise level of 0.8 by</a:t>
            </a:r>
            <a:r>
              <a:rPr lang="zh-CN" altLang="en-US" dirty="0"/>
              <a:t> </a:t>
            </a:r>
            <a:r>
              <a:rPr lang="en-US" altLang="zh-CN" dirty="0"/>
              <a:t>decomposition. The achieved MAE for </a:t>
            </a:r>
            <a:r>
              <a:rPr lang="en-US" altLang="zh-CN" b="1" dirty="0"/>
              <a:t>S is 3.9</a:t>
            </a:r>
            <a:r>
              <a:rPr lang="en-US" altLang="zh-CN" dirty="0"/>
              <a:t>, and for </a:t>
            </a:r>
            <a:r>
              <a:rPr lang="en-US" altLang="zh-CN" b="1" dirty="0"/>
              <a:t>D is 5.8</a:t>
            </a:r>
            <a:r>
              <a:rPr lang="en-US" altLang="zh-CN" dirty="0"/>
              <a:t>, compared to last week's values of </a:t>
            </a:r>
            <a:r>
              <a:rPr lang="en-US" altLang="zh-CN" b="1" dirty="0"/>
              <a:t>S=13 and D=9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Work_2: Attempting to predict S and D using signals with a noise level of 0.1 by getting template. Some interesting observations were made.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Work_3:Tutorial Writing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Work_4:</a:t>
            </a:r>
            <a:r>
              <a:rPr lang="en-US" altLang="zh-CN" sz="1800" dirty="0"/>
              <a:t>Theoretical knowledge Learning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386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5219007" y="3105834"/>
            <a:ext cx="175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1594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0E20BA-D4C8-D2CE-2DE1-A0E1D320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1" y="3171906"/>
            <a:ext cx="3925902" cy="35126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69F752-B1A1-E033-7E6B-123510BF6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944" y="2664887"/>
            <a:ext cx="2383050" cy="1458541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6523A07-6F74-2563-6038-FDCAA9920CCA}"/>
              </a:ext>
            </a:extLst>
          </p:cNvPr>
          <p:cNvCxnSpPr>
            <a:cxnSpLocks/>
          </p:cNvCxnSpPr>
          <p:nvPr/>
        </p:nvCxnSpPr>
        <p:spPr>
          <a:xfrm>
            <a:off x="4054010" y="858366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4E61559-E208-8E04-52F1-C784A49E26C3}"/>
              </a:ext>
            </a:extLst>
          </p:cNvPr>
          <p:cNvSpPr txBox="1"/>
          <p:nvPr/>
        </p:nvSpPr>
        <p:spPr>
          <a:xfrm>
            <a:off x="455437" y="925389"/>
            <a:ext cx="3285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Process of Singular </a:t>
            </a:r>
          </a:p>
          <a:p>
            <a:r>
              <a:rPr lang="en-US" altLang="zh-CN" sz="2000" b="1" dirty="0"/>
              <a:t>Spectrum Analysis (SSA)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B5B4D-EFA6-72A9-C65C-D731A5B5412A}"/>
              </a:ext>
            </a:extLst>
          </p:cNvPr>
          <p:cNvSpPr txBox="1"/>
          <p:nvPr/>
        </p:nvSpPr>
        <p:spPr>
          <a:xfrm>
            <a:off x="440389" y="1652080"/>
            <a:ext cx="3470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Step1.</a:t>
            </a:r>
          </a:p>
          <a:p>
            <a:r>
              <a:rPr lang="en-US" altLang="zh-CN" dirty="0"/>
              <a:t>perform SVD on the processed signal, and compute the W-correlation coefficients</a:t>
            </a:r>
            <a:endParaRPr lang="en-US" altLang="zh-CN" dirty="0"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6D36C-1453-EE30-D781-E6B5A0C5F3BF}"/>
              </a:ext>
            </a:extLst>
          </p:cNvPr>
          <p:cNvSpPr txBox="1"/>
          <p:nvPr/>
        </p:nvSpPr>
        <p:spPr>
          <a:xfrm>
            <a:off x="4221072" y="925389"/>
            <a:ext cx="35115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Step2.</a:t>
            </a:r>
          </a:p>
          <a:p>
            <a:r>
              <a:rPr lang="en-US" altLang="zh-CN" dirty="0"/>
              <a:t>Time Series Component Separation and Grouping</a:t>
            </a:r>
          </a:p>
          <a:p>
            <a:endParaRPr lang="en-US" altLang="zh-CN" dirty="0"/>
          </a:p>
          <a:p>
            <a:r>
              <a:rPr lang="en-US" altLang="zh-CN" dirty="0"/>
              <a:t>Components of time series are grouped together through </a:t>
            </a:r>
            <a:r>
              <a:rPr lang="en-US" altLang="zh-CN" b="1" dirty="0"/>
              <a:t>visual inspection</a:t>
            </a:r>
            <a:r>
              <a:rPr lang="en-US" altLang="zh-CN" dirty="0"/>
              <a:t>.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41E484A-5210-E8DB-635B-D1695668C0D1}"/>
              </a:ext>
            </a:extLst>
          </p:cNvPr>
          <p:cNvGrpSpPr/>
          <p:nvPr/>
        </p:nvGrpSpPr>
        <p:grpSpPr>
          <a:xfrm>
            <a:off x="4073744" y="3171906"/>
            <a:ext cx="3806159" cy="3512649"/>
            <a:chOff x="5213268" y="2211106"/>
            <a:chExt cx="4745120" cy="424563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D43944E-1679-083C-F090-577A43CE1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3268" y="2211106"/>
              <a:ext cx="4745120" cy="424563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7F6B53-CF0A-B93C-046C-FF4B8826FFB8}"/>
                </a:ext>
              </a:extLst>
            </p:cNvPr>
            <p:cNvSpPr/>
            <p:nvPr/>
          </p:nvSpPr>
          <p:spPr>
            <a:xfrm>
              <a:off x="5576894" y="2514600"/>
              <a:ext cx="202398" cy="185738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BA96BE4-8F34-E5E6-A5DF-6B1D3A5CE712}"/>
                </a:ext>
              </a:extLst>
            </p:cNvPr>
            <p:cNvSpPr/>
            <p:nvPr/>
          </p:nvSpPr>
          <p:spPr>
            <a:xfrm>
              <a:off x="5696124" y="2636173"/>
              <a:ext cx="327483" cy="320387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4BD3188-1A79-3DAB-CFA9-B549CDFDC037}"/>
                </a:ext>
              </a:extLst>
            </p:cNvPr>
            <p:cNvSpPr/>
            <p:nvPr/>
          </p:nvSpPr>
          <p:spPr>
            <a:xfrm>
              <a:off x="5952343" y="2887980"/>
              <a:ext cx="245438" cy="26159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2C8373-BE9F-02B5-B0AA-1BFD130DD588}"/>
                </a:ext>
              </a:extLst>
            </p:cNvPr>
            <p:cNvSpPr/>
            <p:nvPr/>
          </p:nvSpPr>
          <p:spPr>
            <a:xfrm>
              <a:off x="6104742" y="3040380"/>
              <a:ext cx="3088769" cy="307467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3E2DF46-E57C-326A-5772-3F57B5232F83}"/>
              </a:ext>
            </a:extLst>
          </p:cNvPr>
          <p:cNvSpPr txBox="1"/>
          <p:nvPr/>
        </p:nvSpPr>
        <p:spPr>
          <a:xfrm>
            <a:off x="8267717" y="1599779"/>
            <a:ext cx="369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Step3. </a:t>
            </a:r>
          </a:p>
          <a:p>
            <a:r>
              <a:rPr lang="en-US" altLang="zh-CN" dirty="0"/>
              <a:t>Reconstruct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based on the groups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E4BE72F-B5DC-CAE2-478E-0D212CCF04EE}"/>
              </a:ext>
            </a:extLst>
          </p:cNvPr>
          <p:cNvCxnSpPr>
            <a:cxnSpLocks/>
          </p:cNvCxnSpPr>
          <p:nvPr/>
        </p:nvCxnSpPr>
        <p:spPr>
          <a:xfrm>
            <a:off x="8000145" y="925389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1268FF2-9C57-EF1E-3337-071EE294C47C}"/>
                  </a:ext>
                </a:extLst>
              </p:cNvPr>
              <p:cNvSpPr txBox="1"/>
              <p:nvPr/>
            </p:nvSpPr>
            <p:spPr>
              <a:xfrm>
                <a:off x="8170332" y="4265206"/>
                <a:ext cx="407500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The first reconstructed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/>
                  <a:t> is usually </a:t>
                </a:r>
                <a:r>
                  <a:rPr lang="en-US" altLang="zh-CN" b="1" dirty="0"/>
                  <a:t>the trend</a:t>
                </a:r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middle reconstructed signals,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 are typically </a:t>
                </a:r>
                <a:r>
                  <a:rPr lang="en-US" altLang="zh-CN" b="1" dirty="0"/>
                  <a:t>the period</a:t>
                </a:r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final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/>
                  <a:t> is generally </a:t>
                </a:r>
                <a:r>
                  <a:rPr lang="en-US" altLang="zh-CN" b="1" dirty="0"/>
                  <a:t>the noise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1268FF2-9C57-EF1E-3337-071EE294C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332" y="4265206"/>
                <a:ext cx="4075006" cy="2585323"/>
              </a:xfrm>
              <a:prstGeom prst="rect">
                <a:avLst/>
              </a:prstGeom>
              <a:blipFill>
                <a:blip r:embed="rId5"/>
                <a:stretch>
                  <a:fillRect l="-1196" t="-1415" r="-1196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761A78-32C8-97BC-C8C6-B3C06B08A3F7}"/>
              </a:ext>
            </a:extLst>
          </p:cNvPr>
          <p:cNvCxnSpPr>
            <a:cxnSpLocks/>
          </p:cNvCxnSpPr>
          <p:nvPr/>
        </p:nvCxnSpPr>
        <p:spPr>
          <a:xfrm flipV="1">
            <a:off x="4527764" y="2875547"/>
            <a:ext cx="4820773" cy="5867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84C888D-C722-11DC-366A-7C3828896BF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723734" y="3233713"/>
            <a:ext cx="4624803" cy="42241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7129F02-C1A7-B5C4-34BE-F7EE28284224}"/>
              </a:ext>
            </a:extLst>
          </p:cNvPr>
          <p:cNvCxnSpPr>
            <a:cxnSpLocks/>
          </p:cNvCxnSpPr>
          <p:nvPr/>
        </p:nvCxnSpPr>
        <p:spPr>
          <a:xfrm flipV="1">
            <a:off x="4863442" y="3586183"/>
            <a:ext cx="4485095" cy="19557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431E7A9-BF15-909D-DC82-E992A652FAA1}"/>
              </a:ext>
            </a:extLst>
          </p:cNvPr>
          <p:cNvCxnSpPr>
            <a:cxnSpLocks/>
          </p:cNvCxnSpPr>
          <p:nvPr/>
        </p:nvCxnSpPr>
        <p:spPr>
          <a:xfrm flipV="1">
            <a:off x="7266380" y="3952484"/>
            <a:ext cx="2082157" cy="24804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13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6523A07-6F74-2563-6038-FDCAA9920CCA}"/>
              </a:ext>
            </a:extLst>
          </p:cNvPr>
          <p:cNvCxnSpPr>
            <a:cxnSpLocks/>
          </p:cNvCxnSpPr>
          <p:nvPr/>
        </p:nvCxnSpPr>
        <p:spPr>
          <a:xfrm>
            <a:off x="4095012" y="865837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4E61559-E208-8E04-52F1-C784A49E26C3}"/>
              </a:ext>
            </a:extLst>
          </p:cNvPr>
          <p:cNvSpPr txBox="1"/>
          <p:nvPr/>
        </p:nvSpPr>
        <p:spPr>
          <a:xfrm>
            <a:off x="245591" y="925389"/>
            <a:ext cx="3849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The process of simplified SSA I used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B5B4D-EFA6-72A9-C65C-D731A5B5412A}"/>
              </a:ext>
            </a:extLst>
          </p:cNvPr>
          <p:cNvSpPr txBox="1"/>
          <p:nvPr/>
        </p:nvSpPr>
        <p:spPr>
          <a:xfrm>
            <a:off x="245591" y="1682542"/>
            <a:ext cx="3692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Step1.</a:t>
            </a:r>
          </a:p>
          <a:p>
            <a:r>
              <a:rPr lang="en-US" altLang="zh-CN" dirty="0"/>
              <a:t>perform SVD on the processed signal, and compute the W-correlation coefficients</a:t>
            </a:r>
            <a:endParaRPr lang="en-US" altLang="zh-CN" dirty="0"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6D36C-1453-EE30-D781-E6B5A0C5F3BF}"/>
              </a:ext>
            </a:extLst>
          </p:cNvPr>
          <p:cNvSpPr txBox="1"/>
          <p:nvPr/>
        </p:nvSpPr>
        <p:spPr>
          <a:xfrm>
            <a:off x="4388410" y="1284384"/>
            <a:ext cx="3511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Step2.</a:t>
            </a:r>
          </a:p>
          <a:p>
            <a:r>
              <a:rPr lang="en-US" altLang="zh-CN" dirty="0"/>
              <a:t>Based on </a:t>
            </a:r>
            <a:r>
              <a:rPr lang="en-US" altLang="zh-CN" b="1" dirty="0"/>
              <a:t>empirical values</a:t>
            </a:r>
            <a:r>
              <a:rPr lang="en-US" altLang="zh-CN" dirty="0"/>
              <a:t>, components of time series are divided in </a:t>
            </a:r>
            <a:r>
              <a:rPr lang="en-US" altLang="zh-CN" b="1" dirty="0"/>
              <a:t>two</a:t>
            </a:r>
            <a:r>
              <a:rPr lang="en-US" altLang="zh-CN" dirty="0"/>
              <a:t> groups: Trend + (Period + Noise). 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E4BE72F-B5DC-CAE2-478E-0D212CCF04EE}"/>
              </a:ext>
            </a:extLst>
          </p:cNvPr>
          <p:cNvCxnSpPr>
            <a:cxnSpLocks/>
          </p:cNvCxnSpPr>
          <p:nvPr/>
        </p:nvCxnSpPr>
        <p:spPr>
          <a:xfrm>
            <a:off x="8350558" y="865837"/>
            <a:ext cx="0" cy="59921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1268FF2-9C57-EF1E-3337-071EE294C47C}"/>
              </a:ext>
            </a:extLst>
          </p:cNvPr>
          <p:cNvSpPr txBox="1"/>
          <p:nvPr/>
        </p:nvSpPr>
        <p:spPr>
          <a:xfrm>
            <a:off x="8671911" y="2807516"/>
            <a:ext cx="3444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first reconstructed signal is generally </a:t>
            </a:r>
            <a:r>
              <a:rPr lang="en-US" altLang="zh-CN" b="1" dirty="0"/>
              <a:t>the trend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The second reconstructed signal is a combination of </a:t>
            </a:r>
            <a:r>
              <a:rPr lang="en-US" altLang="zh-CN" b="1" dirty="0"/>
              <a:t>the period and the noise</a:t>
            </a:r>
            <a:r>
              <a:rPr lang="en-US" altLang="zh-CN" dirty="0"/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8132AA-FF08-36CA-4B25-067DA8E9B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8847" r="4960"/>
          <a:stretch/>
        </p:blipFill>
        <p:spPr>
          <a:xfrm>
            <a:off x="142398" y="3231757"/>
            <a:ext cx="3770087" cy="33340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FB93B30-8013-B484-32F9-7EA8CE0DA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8847" r="4960"/>
          <a:stretch/>
        </p:blipFill>
        <p:spPr>
          <a:xfrm>
            <a:off x="4259118" y="3231757"/>
            <a:ext cx="3770087" cy="333402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552C415-A0BD-BB5B-361E-E705644C6864}"/>
              </a:ext>
            </a:extLst>
          </p:cNvPr>
          <p:cNvSpPr/>
          <p:nvPr/>
        </p:nvSpPr>
        <p:spPr>
          <a:xfrm>
            <a:off x="4815855" y="3569269"/>
            <a:ext cx="2588999" cy="25864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4309C46-7F43-9591-FE16-1BB23749A568}"/>
              </a:ext>
            </a:extLst>
          </p:cNvPr>
          <p:cNvSpPr/>
          <p:nvPr/>
        </p:nvSpPr>
        <p:spPr>
          <a:xfrm>
            <a:off x="4506266" y="3288731"/>
            <a:ext cx="394447" cy="36739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A24E07-DF06-297A-2549-C6F42E32146A}"/>
              </a:ext>
            </a:extLst>
          </p:cNvPr>
          <p:cNvSpPr txBox="1"/>
          <p:nvPr/>
        </p:nvSpPr>
        <p:spPr>
          <a:xfrm>
            <a:off x="8671913" y="1367329"/>
            <a:ext cx="335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Step3. </a:t>
            </a:r>
          </a:p>
          <a:p>
            <a:r>
              <a:rPr lang="en-US" altLang="zh-CN" dirty="0"/>
              <a:t>Reconstruct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based on the groups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E9D3F3B-EE37-428E-8720-22A2AA460CCE}"/>
              </a:ext>
            </a:extLst>
          </p:cNvPr>
          <p:cNvCxnSpPr>
            <a:stCxn id="21" idx="3"/>
          </p:cNvCxnSpPr>
          <p:nvPr/>
        </p:nvCxnSpPr>
        <p:spPr>
          <a:xfrm flipV="1">
            <a:off x="4900713" y="3050177"/>
            <a:ext cx="3771198" cy="4222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347C3E-D60B-B475-A822-B35C0E99AEB3}"/>
              </a:ext>
            </a:extLst>
          </p:cNvPr>
          <p:cNvCxnSpPr>
            <a:stCxn id="20" idx="3"/>
          </p:cNvCxnSpPr>
          <p:nvPr/>
        </p:nvCxnSpPr>
        <p:spPr>
          <a:xfrm flipV="1">
            <a:off x="7404854" y="4643846"/>
            <a:ext cx="1267057" cy="2186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9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97DEFC-C986-54FB-1F74-7E158829D784}"/>
              </a:ext>
            </a:extLst>
          </p:cNvPr>
          <p:cNvSpPr txBox="1"/>
          <p:nvPr/>
        </p:nvSpPr>
        <p:spPr>
          <a:xfrm>
            <a:off x="3215306" y="1080850"/>
            <a:ext cx="576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effectiveness of denoising using SSA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540625-FA7A-108C-DC0F-04A329431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t="7310" r="6864" b="6748"/>
          <a:stretch/>
        </p:blipFill>
        <p:spPr>
          <a:xfrm>
            <a:off x="88601" y="1381602"/>
            <a:ext cx="8788059" cy="53638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4263B3-47B8-2473-3A65-AEFBAC529003}"/>
              </a:ext>
            </a:extLst>
          </p:cNvPr>
          <p:cNvSpPr txBox="1"/>
          <p:nvPr/>
        </p:nvSpPr>
        <p:spPr>
          <a:xfrm>
            <a:off x="8659159" y="1735426"/>
            <a:ext cx="3444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BFD8E5"/>
                </a:solidFill>
              </a:rPr>
              <a:t>Original SCG signal with a noise level of 0.8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EA821C"/>
                </a:solidFill>
              </a:rPr>
              <a:t>Trend</a:t>
            </a:r>
            <a:r>
              <a:rPr lang="en-US" altLang="zh-CN" dirty="0">
                <a:solidFill>
                  <a:srgbClr val="EA821C"/>
                </a:solidFill>
              </a:rPr>
              <a:t> extracted using SSA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856B66-757C-7C99-5DEF-6D43270658F3}"/>
              </a:ext>
            </a:extLst>
          </p:cNvPr>
          <p:cNvSpPr txBox="1"/>
          <p:nvPr/>
        </p:nvSpPr>
        <p:spPr>
          <a:xfrm>
            <a:off x="8659159" y="3261023"/>
            <a:ext cx="34442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BFD8E5"/>
                </a:solidFill>
              </a:rPr>
              <a:t>Original SCG signal with a noise level of 0.8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EA821C"/>
                </a:solidFill>
              </a:rPr>
              <a:t>(Period + Noise) </a:t>
            </a:r>
            <a:r>
              <a:rPr lang="en-US" altLang="zh-CN" dirty="0">
                <a:solidFill>
                  <a:srgbClr val="EA821C"/>
                </a:solidFill>
              </a:rPr>
              <a:t>extracted using SSA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4D5360-7AE0-583E-50FE-22FBA86C80BA}"/>
              </a:ext>
            </a:extLst>
          </p:cNvPr>
          <p:cNvSpPr txBox="1"/>
          <p:nvPr/>
        </p:nvSpPr>
        <p:spPr>
          <a:xfrm>
            <a:off x="8659159" y="5058967"/>
            <a:ext cx="3444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07DAE"/>
                </a:solidFill>
              </a:rPr>
              <a:t>SCG signal with no noise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EA821C"/>
                </a:solidFill>
              </a:rPr>
              <a:t>(Period + Noise) </a:t>
            </a:r>
            <a:r>
              <a:rPr lang="en-US" altLang="zh-CN" dirty="0">
                <a:solidFill>
                  <a:srgbClr val="EA821C"/>
                </a:solidFill>
              </a:rPr>
              <a:t>extracted using SSA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6299E9-3082-9526-2C12-945D616B779A}"/>
              </a:ext>
            </a:extLst>
          </p:cNvPr>
          <p:cNvSpPr/>
          <p:nvPr/>
        </p:nvSpPr>
        <p:spPr>
          <a:xfrm>
            <a:off x="5614989" y="3649643"/>
            <a:ext cx="223836" cy="7000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B04E9B-859C-F26E-8E1B-2FA01F985ED2}"/>
              </a:ext>
            </a:extLst>
          </p:cNvPr>
          <p:cNvSpPr/>
          <p:nvPr/>
        </p:nvSpPr>
        <p:spPr>
          <a:xfrm>
            <a:off x="4214814" y="3649643"/>
            <a:ext cx="223836" cy="7000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F0E64DF-38AE-8A8D-C6C5-29D68A3B4D89}"/>
              </a:ext>
            </a:extLst>
          </p:cNvPr>
          <p:cNvSpPr/>
          <p:nvPr/>
        </p:nvSpPr>
        <p:spPr>
          <a:xfrm>
            <a:off x="974905" y="3649643"/>
            <a:ext cx="223836" cy="7000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E1965A7-18B7-DF83-9FB0-3DD4196DC919}"/>
              </a:ext>
            </a:extLst>
          </p:cNvPr>
          <p:cNvCxnSpPr>
            <a:cxnSpLocks/>
          </p:cNvCxnSpPr>
          <p:nvPr/>
        </p:nvCxnSpPr>
        <p:spPr>
          <a:xfrm>
            <a:off x="8553450" y="3155950"/>
            <a:ext cx="363855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75AF761-40EC-8D3C-AB34-1BC2867C35E9}"/>
              </a:ext>
            </a:extLst>
          </p:cNvPr>
          <p:cNvCxnSpPr>
            <a:cxnSpLocks/>
          </p:cNvCxnSpPr>
          <p:nvPr/>
        </p:nvCxnSpPr>
        <p:spPr>
          <a:xfrm>
            <a:off x="8553450" y="4883150"/>
            <a:ext cx="363855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27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97DEFC-C986-54FB-1F74-7E158829D784}"/>
              </a:ext>
            </a:extLst>
          </p:cNvPr>
          <p:cNvSpPr txBox="1"/>
          <p:nvPr/>
        </p:nvSpPr>
        <p:spPr>
          <a:xfrm>
            <a:off x="3793983" y="1051482"/>
            <a:ext cx="441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decomposition effects of </a:t>
            </a:r>
            <a:r>
              <a:rPr lang="en-US" altLang="zh-CN" dirty="0">
                <a:highlight>
                  <a:srgbClr val="FFFF00"/>
                </a:highlight>
              </a:rPr>
              <a:t>VMD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D45D796-D974-AD6A-DC9E-E3C14BAD8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7627" r="8321" b="6434"/>
          <a:stretch/>
        </p:blipFill>
        <p:spPr>
          <a:xfrm>
            <a:off x="0" y="1450182"/>
            <a:ext cx="4363032" cy="50982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A235E5-57DC-4649-15E7-0C83309E0A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1" t="6701" r="8639" b="6327"/>
          <a:stretch/>
        </p:blipFill>
        <p:spPr>
          <a:xfrm>
            <a:off x="5624281" y="1794200"/>
            <a:ext cx="6567719" cy="398295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EB9B621D-AF75-894B-4190-0241578DBE84}"/>
              </a:ext>
            </a:extLst>
          </p:cNvPr>
          <p:cNvSpPr/>
          <p:nvPr/>
        </p:nvSpPr>
        <p:spPr>
          <a:xfrm>
            <a:off x="4363032" y="3799450"/>
            <a:ext cx="1283706" cy="123312"/>
          </a:xfrm>
          <a:prstGeom prst="rightArrow">
            <a:avLst>
              <a:gd name="adj1" fmla="val 36667"/>
              <a:gd name="adj2" fmla="val 103333"/>
            </a:avLst>
          </a:prstGeom>
          <a:solidFill>
            <a:srgbClr val="517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D02EF-59A4-0891-7129-FEE2A68BAA0D}"/>
              </a:ext>
            </a:extLst>
          </p:cNvPr>
          <p:cNvSpPr txBox="1"/>
          <p:nvPr/>
        </p:nvSpPr>
        <p:spPr>
          <a:xfrm>
            <a:off x="4321600" y="3584107"/>
            <a:ext cx="136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Reconstruction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02E645-E4D8-7D7D-90F3-92D5B6C87957}"/>
              </a:ext>
            </a:extLst>
          </p:cNvPr>
          <p:cNvSpPr txBox="1"/>
          <p:nvPr/>
        </p:nvSpPr>
        <p:spPr>
          <a:xfrm>
            <a:off x="6452315" y="5840569"/>
            <a:ext cx="5306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result wasn't very satisfactory. Many peaks still couldn't be identified.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01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97DEFC-C986-54FB-1F74-7E158829D784}"/>
              </a:ext>
            </a:extLst>
          </p:cNvPr>
          <p:cNvSpPr txBox="1"/>
          <p:nvPr/>
        </p:nvSpPr>
        <p:spPr>
          <a:xfrm>
            <a:off x="3324083" y="983012"/>
            <a:ext cx="691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decomposition effects of </a:t>
            </a:r>
            <a:r>
              <a:rPr lang="en-US" altLang="zh-CN" dirty="0">
                <a:highlight>
                  <a:srgbClr val="FFFF00"/>
                </a:highlight>
              </a:rPr>
              <a:t>Seasonal Decomposition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9C75B17-7B45-CD57-98C1-2D81CB856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1" t="9630" r="9115" b="8889"/>
          <a:stretch/>
        </p:blipFill>
        <p:spPr>
          <a:xfrm>
            <a:off x="124726" y="1376925"/>
            <a:ext cx="4196874" cy="4845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ECB885-6712-9299-23A2-959611DF9A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2" t="5868" r="8373" b="6305"/>
          <a:stretch/>
        </p:blipFill>
        <p:spPr>
          <a:xfrm>
            <a:off x="5778500" y="1716885"/>
            <a:ext cx="6413500" cy="3944741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73E70AC5-2592-F0D9-5AA4-1F01CF3FE95E}"/>
              </a:ext>
            </a:extLst>
          </p:cNvPr>
          <p:cNvSpPr/>
          <p:nvPr/>
        </p:nvSpPr>
        <p:spPr>
          <a:xfrm>
            <a:off x="4363032" y="3799450"/>
            <a:ext cx="1283706" cy="123312"/>
          </a:xfrm>
          <a:prstGeom prst="rightArrow">
            <a:avLst>
              <a:gd name="adj1" fmla="val 36667"/>
              <a:gd name="adj2" fmla="val 103333"/>
            </a:avLst>
          </a:prstGeom>
          <a:solidFill>
            <a:srgbClr val="517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4B0571-937D-7270-31EE-2853447B7CA0}"/>
              </a:ext>
            </a:extLst>
          </p:cNvPr>
          <p:cNvSpPr txBox="1"/>
          <p:nvPr/>
        </p:nvSpPr>
        <p:spPr>
          <a:xfrm>
            <a:off x="4321600" y="3584107"/>
            <a:ext cx="136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Reconstruction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4DC24E-B3F3-B38E-2125-CF3E80B42E33}"/>
              </a:ext>
            </a:extLst>
          </p:cNvPr>
          <p:cNvSpPr txBox="1"/>
          <p:nvPr/>
        </p:nvSpPr>
        <p:spPr>
          <a:xfrm>
            <a:off x="6452315" y="5840569"/>
            <a:ext cx="5306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result wasn't very satisfactory. Many peaks still couldn't be identified.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33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5E9C38-91AA-FAFE-3679-2C216F59C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9466" r="7356" b="9053"/>
          <a:stretch/>
        </p:blipFill>
        <p:spPr>
          <a:xfrm>
            <a:off x="837037" y="0"/>
            <a:ext cx="3079750" cy="68094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7597DB-1C3A-87BD-7EE0-B4F677F1B1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7" t="6508" r="8487" b="7986"/>
          <a:stretch/>
        </p:blipFill>
        <p:spPr>
          <a:xfrm>
            <a:off x="5722085" y="1789770"/>
            <a:ext cx="6469915" cy="3865672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167186C3-92C8-3B2D-1677-69030F4A5D23}"/>
              </a:ext>
            </a:extLst>
          </p:cNvPr>
          <p:cNvSpPr/>
          <p:nvPr/>
        </p:nvSpPr>
        <p:spPr>
          <a:xfrm>
            <a:off x="4363032" y="3799450"/>
            <a:ext cx="1283706" cy="123312"/>
          </a:xfrm>
          <a:prstGeom prst="rightArrow">
            <a:avLst>
              <a:gd name="adj1" fmla="val 36667"/>
              <a:gd name="adj2" fmla="val 103333"/>
            </a:avLst>
          </a:prstGeom>
          <a:solidFill>
            <a:srgbClr val="517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4481AF-3A46-FD0D-4886-8E929B4EB026}"/>
              </a:ext>
            </a:extLst>
          </p:cNvPr>
          <p:cNvSpPr txBox="1"/>
          <p:nvPr/>
        </p:nvSpPr>
        <p:spPr>
          <a:xfrm>
            <a:off x="4321600" y="3584107"/>
            <a:ext cx="136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Reconstruction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834146-2914-8510-2651-CADE290923D6}"/>
              </a:ext>
            </a:extLst>
          </p:cNvPr>
          <p:cNvSpPr txBox="1"/>
          <p:nvPr/>
        </p:nvSpPr>
        <p:spPr>
          <a:xfrm>
            <a:off x="4132786" y="5022436"/>
            <a:ext cx="80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Trend</a:t>
            </a:r>
            <a:endParaRPr lang="zh-CN" altLang="en-US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B6273B80-F151-D486-4FA1-331BD8719FD7}"/>
              </a:ext>
            </a:extLst>
          </p:cNvPr>
          <p:cNvSpPr/>
          <p:nvPr/>
        </p:nvSpPr>
        <p:spPr>
          <a:xfrm>
            <a:off x="3916787" y="3799450"/>
            <a:ext cx="229763" cy="2753750"/>
          </a:xfrm>
          <a:prstGeom prst="rightBrace">
            <a:avLst>
              <a:gd name="adj1" fmla="val 189453"/>
              <a:gd name="adj2" fmla="val 483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8FEB70-81B5-865E-D0DD-57AC2F49125F}"/>
              </a:ext>
            </a:extLst>
          </p:cNvPr>
          <p:cNvSpPr txBox="1"/>
          <p:nvPr/>
        </p:nvSpPr>
        <p:spPr>
          <a:xfrm>
            <a:off x="3819383" y="1055267"/>
            <a:ext cx="691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decomposition effects of </a:t>
            </a:r>
            <a:r>
              <a:rPr lang="en-US" altLang="zh-CN" dirty="0">
                <a:highlight>
                  <a:srgbClr val="FFFF00"/>
                </a:highlight>
              </a:rPr>
              <a:t>EMD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A276F8-1D24-6010-ECA7-BAA6CDC9E627}"/>
              </a:ext>
            </a:extLst>
          </p:cNvPr>
          <p:cNvSpPr txBox="1"/>
          <p:nvPr/>
        </p:nvSpPr>
        <p:spPr>
          <a:xfrm>
            <a:off x="6452315" y="5840569"/>
            <a:ext cx="530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noise reduction effect is not ideal.</a:t>
            </a:r>
          </a:p>
        </p:txBody>
      </p:sp>
    </p:spTree>
    <p:extLst>
      <p:ext uri="{BB962C8B-B14F-4D97-AF65-F5344CB8AC3E}">
        <p14:creationId xmlns:p14="http://schemas.microsoft.com/office/powerpoint/2010/main" val="159521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S &amp; D prediction in the noise level of 0.8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F12710-A6D2-1564-D408-B283A4088B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9907" r="6905" b="10056"/>
          <a:stretch/>
        </p:blipFill>
        <p:spPr>
          <a:xfrm>
            <a:off x="827508" y="61443"/>
            <a:ext cx="2828362" cy="67351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4B05E9-E6DD-3C2F-D396-4ACF7388F9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t="7630" r="9161" b="7081"/>
          <a:stretch/>
        </p:blipFill>
        <p:spPr>
          <a:xfrm>
            <a:off x="5810251" y="1849272"/>
            <a:ext cx="6381750" cy="38435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0848C1-4D4E-E46B-EA49-0A8BA7E29449}"/>
              </a:ext>
            </a:extLst>
          </p:cNvPr>
          <p:cNvSpPr txBox="1"/>
          <p:nvPr/>
        </p:nvSpPr>
        <p:spPr>
          <a:xfrm>
            <a:off x="4095545" y="4866927"/>
            <a:ext cx="80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Trend</a:t>
            </a:r>
            <a:endParaRPr lang="zh-CN" altLang="en-US" dirty="0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C5FD55D4-E505-3643-E1BE-57E61C040A62}"/>
              </a:ext>
            </a:extLst>
          </p:cNvPr>
          <p:cNvSpPr/>
          <p:nvPr/>
        </p:nvSpPr>
        <p:spPr>
          <a:xfrm>
            <a:off x="3583270" y="3505200"/>
            <a:ext cx="546100" cy="3136900"/>
          </a:xfrm>
          <a:prstGeom prst="rightBrace">
            <a:avLst>
              <a:gd name="adj1" fmla="val 189453"/>
              <a:gd name="adj2" fmla="val 483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F1C83EA-FCBE-FF85-B1F0-86C9D3A1F199}"/>
              </a:ext>
            </a:extLst>
          </p:cNvPr>
          <p:cNvSpPr/>
          <p:nvPr/>
        </p:nvSpPr>
        <p:spPr>
          <a:xfrm>
            <a:off x="4363032" y="3799450"/>
            <a:ext cx="1283706" cy="123312"/>
          </a:xfrm>
          <a:prstGeom prst="rightArrow">
            <a:avLst>
              <a:gd name="adj1" fmla="val 36667"/>
              <a:gd name="adj2" fmla="val 103333"/>
            </a:avLst>
          </a:prstGeom>
          <a:solidFill>
            <a:srgbClr val="517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38E0D9-E7FD-6480-55E1-48C1C5884954}"/>
              </a:ext>
            </a:extLst>
          </p:cNvPr>
          <p:cNvSpPr txBox="1"/>
          <p:nvPr/>
        </p:nvSpPr>
        <p:spPr>
          <a:xfrm>
            <a:off x="4321600" y="3584107"/>
            <a:ext cx="136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Reconstruction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E5196F-F395-ABA7-7427-A67325CCFF81}"/>
              </a:ext>
            </a:extLst>
          </p:cNvPr>
          <p:cNvSpPr txBox="1"/>
          <p:nvPr/>
        </p:nvSpPr>
        <p:spPr>
          <a:xfrm>
            <a:off x="3819383" y="1055267"/>
            <a:ext cx="691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decomposition effects of </a:t>
            </a:r>
            <a:r>
              <a:rPr lang="en-US" altLang="zh-CN" dirty="0">
                <a:highlight>
                  <a:srgbClr val="FFFF00"/>
                </a:highlight>
              </a:rPr>
              <a:t>EEMD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34FFFC-9BC8-3FD9-C025-EC5C469C687E}"/>
              </a:ext>
            </a:extLst>
          </p:cNvPr>
          <p:cNvSpPr txBox="1"/>
          <p:nvPr/>
        </p:nvSpPr>
        <p:spPr>
          <a:xfrm>
            <a:off x="6784938" y="5891486"/>
            <a:ext cx="459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 reduction is better than EMD, but the effect is still poor.</a:t>
            </a:r>
          </a:p>
        </p:txBody>
      </p:sp>
    </p:spTree>
    <p:extLst>
      <p:ext uri="{BB962C8B-B14F-4D97-AF65-F5344CB8AC3E}">
        <p14:creationId xmlns:p14="http://schemas.microsoft.com/office/powerpoint/2010/main" val="81180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 1">
      <a:majorFont>
        <a:latin typeface="Consolas"/>
        <a:ea typeface="等线 Light"/>
        <a:cs typeface=""/>
      </a:majorFont>
      <a:minorFont>
        <a:latin typeface="Consolas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3676</TotalTime>
  <Words>2178</Words>
  <Application>Microsoft Office PowerPoint</Application>
  <PresentationFormat>宽屏</PresentationFormat>
  <Paragraphs>262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-apple-system</vt:lpstr>
      <vt:lpstr>Inter</vt:lpstr>
      <vt:lpstr>Söhne</vt:lpstr>
      <vt:lpstr>等线</vt:lpstr>
      <vt:lpstr>等线 Light</vt:lpstr>
      <vt:lpstr>Arial</vt:lpstr>
      <vt:lpstr>Cambria Math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老 甲鱼</cp:lastModifiedBy>
  <cp:revision>5735</cp:revision>
  <dcterms:created xsi:type="dcterms:W3CDTF">2023-07-30T03:21:28Z</dcterms:created>
  <dcterms:modified xsi:type="dcterms:W3CDTF">2023-08-28T08:33:38Z</dcterms:modified>
</cp:coreProperties>
</file>